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30"/>
  </p:notesMasterIdLst>
  <p:handoutMasterIdLst>
    <p:handoutMasterId r:id="rId31"/>
  </p:handoutMasterIdLst>
  <p:sldIdLst>
    <p:sldId id="1418" r:id="rId5"/>
    <p:sldId id="1417" r:id="rId6"/>
    <p:sldId id="1433" r:id="rId7"/>
    <p:sldId id="258" r:id="rId8"/>
    <p:sldId id="1472" r:id="rId9"/>
    <p:sldId id="1434" r:id="rId10"/>
    <p:sldId id="1383" r:id="rId11"/>
    <p:sldId id="1464" r:id="rId12"/>
    <p:sldId id="267" r:id="rId13"/>
    <p:sldId id="271" r:id="rId14"/>
    <p:sldId id="1473" r:id="rId15"/>
    <p:sldId id="275" r:id="rId16"/>
    <p:sldId id="276" r:id="rId17"/>
    <p:sldId id="270" r:id="rId18"/>
    <p:sldId id="284" r:id="rId19"/>
    <p:sldId id="259" r:id="rId20"/>
    <p:sldId id="1475" r:id="rId21"/>
    <p:sldId id="1476" r:id="rId22"/>
    <p:sldId id="1468" r:id="rId23"/>
    <p:sldId id="1467" r:id="rId24"/>
    <p:sldId id="1474" r:id="rId25"/>
    <p:sldId id="1470" r:id="rId26"/>
    <p:sldId id="1471" r:id="rId27"/>
    <p:sldId id="1454" r:id="rId28"/>
    <p:sldId id="939" r:id="rId29"/>
  </p:sldIdLst>
  <p:sldSz cx="12190413"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A25"/>
    <a:srgbClr val="FDEECF"/>
    <a:srgbClr val="FFFFCC"/>
    <a:srgbClr val="05A724"/>
    <a:srgbClr val="F3CC25"/>
    <a:srgbClr val="6A8BAD"/>
    <a:srgbClr val="FDE74C"/>
    <a:srgbClr val="3A7ABB"/>
    <a:srgbClr val="68ADBE"/>
    <a:srgbClr val="FF6F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40"/>
    <p:restoredTop sz="84213"/>
  </p:normalViewPr>
  <p:slideViewPr>
    <p:cSldViewPr snapToGrid="0" snapToObjects="1" showGuides="1">
      <p:cViewPr varScale="1">
        <p:scale>
          <a:sx n="135" d="100"/>
          <a:sy n="135" d="100"/>
        </p:scale>
        <p:origin x="1614" y="114"/>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a:t>
          </a:r>
          <a:r>
            <a:rPr lang="de-DE" i="1" dirty="0"/>
            <a:t>Given-</a:t>
          </a:r>
          <a:r>
            <a:rPr lang="de-DE" i="1" dirty="0" err="1"/>
            <a:t>When</a:t>
          </a:r>
          <a:r>
            <a:rPr lang="de-DE" i="1" dirty="0"/>
            <a:t>-</a:t>
          </a:r>
          <a:r>
            <a:rPr lang="de-DE" i="1"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90846A5B-225A-FB4B-8C39-2C034D122BA2}" srcId="{8718F18F-09C8-4846-86CE-94CCAFDE41E2}" destId="{42B6B9AF-C619-AA43-85BF-FA13732E137D}" srcOrd="0" destOrd="0" parTransId="{00A75D35-D44E-6544-93A2-CBC54621D939}" sibTransId="{736B5078-080A-744E-A45D-FEEB63A627D0}"/>
    <dgm:cxn modelId="{F5A1EC48-A5F9-4441-9CE2-E5395B8E62AC}" type="presOf" srcId="{E86FFC00-34D0-B240-8408-1D4581E81907}" destId="{5D1D52D0-6583-9348-99C1-79E9A1CF8FD4}" srcOrd="1" destOrd="0" presId="urn:microsoft.com/office/officeart/2005/8/layout/process3"/>
    <dgm:cxn modelId="{B6F9664C-DBF4-2942-8503-369F75E91BDA}" type="presOf" srcId="{BB5DA5FB-D69E-A940-86F0-9135C89ECDBF}" destId="{987979C1-E718-6841-8AF8-938B1A4A9961}" srcOrd="0"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83EEB34C-C0FE-4F4C-A446-2E8B2E0460C2}" srcId="{E86FFC00-34D0-B240-8408-1D4581E81907}" destId="{BB5DA5FB-D69E-A940-86F0-9135C89ECDBF}" srcOrd="0" destOrd="0" parTransId="{15DCF61A-307A-DB45-BF3E-7376AABB1111}" sibTransId="{72645D7A-E4E9-B340-AB9E-15B0923E9813}"/>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PageObject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a:t>
          </a:r>
          <a:r>
            <a:rPr lang="de-DE" i="1" dirty="0" err="1"/>
            <a:t>name</a:t>
          </a:r>
          <a:r>
            <a:rPr lang="de-DE" dirty="0"/>
            <a:t>, </a:t>
          </a:r>
          <a:r>
            <a:rPr lang="de-DE" i="1" dirty="0" err="1"/>
            <a:t>id</a:t>
          </a:r>
          <a:r>
            <a:rPr lang="de-DE" dirty="0"/>
            <a:t>, </a:t>
          </a:r>
          <a:r>
            <a:rPr lang="de-DE" i="1" dirty="0" err="1"/>
            <a:t>className</a:t>
          </a:r>
          <a:r>
            <a:rPr lang="de-DE" dirty="0"/>
            <a:t>, </a:t>
          </a:r>
          <a:r>
            <a:rPr lang="de-DE" i="1"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PageObject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90846A5B-225A-FB4B-8C39-2C034D122BA2}" srcId="{8718F18F-09C8-4846-86CE-94CCAFDE41E2}" destId="{42B6B9AF-C619-AA43-85BF-FA13732E137D}" srcOrd="0" destOrd="0" parTransId="{00A75D35-D44E-6544-93A2-CBC54621D939}" sibTransId="{736B5078-080A-744E-A45D-FEEB63A627D0}"/>
    <dgm:cxn modelId="{F5A1EC48-A5F9-4441-9CE2-E5395B8E62AC}" type="presOf" srcId="{E86FFC00-34D0-B240-8408-1D4581E81907}" destId="{5D1D52D0-6583-9348-99C1-79E9A1CF8FD4}" srcOrd="1" destOrd="0" presId="urn:microsoft.com/office/officeart/2005/8/layout/process3"/>
    <dgm:cxn modelId="{B6F9664C-DBF4-2942-8503-369F75E91BDA}" type="presOf" srcId="{BB5DA5FB-D69E-A940-86F0-9135C89ECDBF}" destId="{987979C1-E718-6841-8AF8-938B1A4A9961}" srcOrd="0"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83EEB34C-C0FE-4F4C-A446-2E8B2E0460C2}" srcId="{E86FFC00-34D0-B240-8408-1D4581E81907}" destId="{BB5DA5FB-D69E-A940-86F0-9135C89ECDBF}" srcOrd="0" destOrd="0" parTransId="{15DCF61A-307A-DB45-BF3E-7376AABB1111}" sibTransId="{72645D7A-E4E9-B340-AB9E-15B0923E9813}"/>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a:t>
          </a:r>
          <a:r>
            <a:rPr lang="de-DE" sz="1900" i="1" kern="1200" dirty="0"/>
            <a:t>Given-</a:t>
          </a:r>
          <a:r>
            <a:rPr lang="de-DE" sz="1900" i="1" kern="1200" dirty="0" err="1"/>
            <a:t>When</a:t>
          </a:r>
          <a:r>
            <a:rPr lang="de-DE" sz="1900" i="1" kern="1200" dirty="0"/>
            <a:t>-</a:t>
          </a:r>
          <a:r>
            <a:rPr lang="de-DE" sz="1900" i="1"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PageObject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a:t>
          </a:r>
          <a:r>
            <a:rPr lang="de-DE" sz="2000" i="1" kern="1200" dirty="0" err="1"/>
            <a:t>name</a:t>
          </a:r>
          <a:r>
            <a:rPr lang="de-DE" sz="2000" kern="1200" dirty="0"/>
            <a:t>, </a:t>
          </a:r>
          <a:r>
            <a:rPr lang="de-DE" sz="2000" i="1" kern="1200" dirty="0" err="1"/>
            <a:t>id</a:t>
          </a:r>
          <a:r>
            <a:rPr lang="de-DE" sz="2000" kern="1200" dirty="0"/>
            <a:t>, </a:t>
          </a:r>
          <a:r>
            <a:rPr lang="de-DE" sz="2000" i="1" kern="1200" dirty="0" err="1"/>
            <a:t>className</a:t>
          </a:r>
          <a:r>
            <a:rPr lang="de-DE" sz="2000" kern="1200" dirty="0"/>
            <a:t>, </a:t>
          </a:r>
          <a:r>
            <a:rPr lang="de-DE" sz="2000" i="1"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PageObject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13</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Vorlagen und Vorgehensweise von Programmierungen</a:t>
            </a:r>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23.11.2021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23.11.2021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23.11.2021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23.11.2021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23.11.2021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23.11.2021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23.11.2021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8"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23.11.2021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dirty="0"/>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23.11.2021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61"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23.11.2021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package" Target="../embeddings/Microsoft_Word_Document.docx"/><Relationship Id="rId7"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5.xml"/><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5.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a:xfrm>
            <a:off x="641332" y="3469892"/>
            <a:ext cx="10079999" cy="1083374"/>
          </a:xfrm>
        </p:spPr>
        <p:txBody>
          <a:bodyPr/>
          <a:lstStyle/>
          <a:p>
            <a:r>
              <a:rPr lang="de-DE" sz="4400" noProof="1"/>
              <a:t>Funktionale Tests mit Behavior-Driven-Development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a:xfrm>
            <a:off x="641332" y="4629755"/>
            <a:ext cx="10080000" cy="396000"/>
          </a:xfrm>
        </p:spPr>
        <p:txBody>
          <a:bodyPr/>
          <a:lstStyle/>
          <a:p>
            <a:r>
              <a:rPr lang="de-DE" dirty="0" err="1"/>
              <a:t>Tallence</a:t>
            </a:r>
            <a:r>
              <a:rPr lang="de-DE" dirty="0"/>
              <a:t> AG</a:t>
            </a:r>
          </a:p>
        </p:txBody>
      </p:sp>
      <p:sp>
        <p:nvSpPr>
          <p:cNvPr id="7" name="Bildplatzhalter 6">
            <a:extLst>
              <a:ext uri="{FF2B5EF4-FFF2-40B4-BE49-F238E27FC236}">
                <a16:creationId xmlns:a16="http://schemas.microsoft.com/office/drawing/2014/main" id="{2126F839-9067-F344-AD3F-457DB2CC8146}"/>
              </a:ext>
            </a:extLst>
          </p:cNvPr>
          <p:cNvSpPr>
            <a:spLocks noGrp="1"/>
          </p:cNvSpPr>
          <p:nvPr>
            <p:ph type="pic" sz="quarter" idx="15"/>
          </p:nvPr>
        </p:nvSpPr>
        <p:spPr/>
      </p:sp>
      <p:sp>
        <p:nvSpPr>
          <p:cNvPr id="6" name="Textplatzhalter 5">
            <a:extLst>
              <a:ext uri="{FF2B5EF4-FFF2-40B4-BE49-F238E27FC236}">
                <a16:creationId xmlns:a16="http://schemas.microsoft.com/office/drawing/2014/main" id="{5277882E-DCAA-7645-9A06-BBA4A9E374B3}"/>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4"/>
          </p:nvPr>
        </p:nvSpPr>
        <p:spPr>
          <a:xfrm>
            <a:off x="641332" y="5021655"/>
            <a:ext cx="10080000" cy="288000"/>
          </a:xfrm>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advTm="19696">
        <p:fade/>
      </p:transition>
    </mc:Choice>
    <mc:Fallback xmlns="">
      <p:transition spd="med" advTm="1969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p:txBody>
          <a:bodyPr/>
          <a:lstStyle/>
          <a:p>
            <a:r>
              <a:rPr lang="de-DE" noProof="1"/>
              <a:t>Szenarios – </a:t>
            </a:r>
            <a:r>
              <a:rPr lang="de-DE" b="1" noProof="1"/>
              <a:t>Given-When-Then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8" y="4164480"/>
            <a:ext cx="10373751" cy="3600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p:txBody>
      </p:sp>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extLst>
              <p:ext uri="{D42A27DB-BD31-4B8C-83A1-F6EECF244321}">
                <p14:modId xmlns:p14="http://schemas.microsoft.com/office/powerpoint/2010/main" val="1885012864"/>
              </p:ext>
            </p:extLst>
          </p:nvPr>
        </p:nvGraphicFramePr>
        <p:xfrm>
          <a:off x="885825" y="2219325"/>
          <a:ext cx="8120063" cy="1822450"/>
        </p:xfrm>
        <a:graphic>
          <a:graphicData uri="http://schemas.openxmlformats.org/presentationml/2006/ole">
            <mc:AlternateContent xmlns:mc="http://schemas.openxmlformats.org/markup-compatibility/2006">
              <mc:Choice xmlns:v="urn:schemas-microsoft-com:vml" Requires="v">
                <p:oleObj spid="_x0000_s10393" name="WordPad-Dokument" r:id="rId4" imgW="5272920" imgH="1183680" progId="WordPad.Document.1">
                  <p:embed/>
                </p:oleObj>
              </mc:Choice>
              <mc:Fallback>
                <p:oleObj name="WordPad-Dokument" r:id="rId4" imgW="5272920" imgH="118368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885825" y="2219325"/>
                        <a:ext cx="8120063" cy="1822450"/>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
        <p:nvSpPr>
          <p:cNvPr id="3" name="Rechteck 2">
            <a:extLst>
              <a:ext uri="{FF2B5EF4-FFF2-40B4-BE49-F238E27FC236}">
                <a16:creationId xmlns:a16="http://schemas.microsoft.com/office/drawing/2014/main" id="{7D247010-B858-4E5B-956F-1A05297E8F27}"/>
              </a:ext>
            </a:extLst>
          </p:cNvPr>
          <p:cNvSpPr/>
          <p:nvPr/>
        </p:nvSpPr>
        <p:spPr>
          <a:xfrm>
            <a:off x="817382" y="2743200"/>
            <a:ext cx="652130" cy="524540"/>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3" name="Rechteck 12">
            <a:extLst>
              <a:ext uri="{FF2B5EF4-FFF2-40B4-BE49-F238E27FC236}">
                <a16:creationId xmlns:a16="http://schemas.microsoft.com/office/drawing/2014/main" id="{41441FA2-8ADB-441E-BF65-A8D006562865}"/>
              </a:ext>
            </a:extLst>
          </p:cNvPr>
          <p:cNvSpPr/>
          <p:nvPr/>
        </p:nvSpPr>
        <p:spPr>
          <a:xfrm>
            <a:off x="8318175" y="2661735"/>
            <a:ext cx="2029657" cy="388254"/>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6" name="Rechteck 15">
            <a:extLst>
              <a:ext uri="{FF2B5EF4-FFF2-40B4-BE49-F238E27FC236}">
                <a16:creationId xmlns:a16="http://schemas.microsoft.com/office/drawing/2014/main" id="{2DF76D6D-E4D8-4B83-8F9F-22E939C36F1C}"/>
              </a:ext>
            </a:extLst>
          </p:cNvPr>
          <p:cNvSpPr/>
          <p:nvPr/>
        </p:nvSpPr>
        <p:spPr>
          <a:xfrm>
            <a:off x="8318174" y="3090228"/>
            <a:ext cx="2029657" cy="336926"/>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7" name="Rechteck 16">
            <a:extLst>
              <a:ext uri="{FF2B5EF4-FFF2-40B4-BE49-F238E27FC236}">
                <a16:creationId xmlns:a16="http://schemas.microsoft.com/office/drawing/2014/main" id="{FB23D80F-248E-4039-8315-9268A9A13A63}"/>
              </a:ext>
            </a:extLst>
          </p:cNvPr>
          <p:cNvSpPr/>
          <p:nvPr/>
        </p:nvSpPr>
        <p:spPr>
          <a:xfrm>
            <a:off x="8318173" y="3483899"/>
            <a:ext cx="2029657" cy="336926"/>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8" name="Rechteck 17">
            <a:extLst>
              <a:ext uri="{FF2B5EF4-FFF2-40B4-BE49-F238E27FC236}">
                <a16:creationId xmlns:a16="http://schemas.microsoft.com/office/drawing/2014/main" id="{19A72FE8-348E-4989-8007-92A53965B4DD}"/>
              </a:ext>
            </a:extLst>
          </p:cNvPr>
          <p:cNvSpPr/>
          <p:nvPr/>
        </p:nvSpPr>
        <p:spPr>
          <a:xfrm>
            <a:off x="815616" y="3288506"/>
            <a:ext cx="561747" cy="242888"/>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9" name="Rechteck 18">
            <a:extLst>
              <a:ext uri="{FF2B5EF4-FFF2-40B4-BE49-F238E27FC236}">
                <a16:creationId xmlns:a16="http://schemas.microsoft.com/office/drawing/2014/main" id="{E939FA73-1405-44D1-A4F3-A097CAE1B4DD}"/>
              </a:ext>
            </a:extLst>
          </p:cNvPr>
          <p:cNvSpPr/>
          <p:nvPr/>
        </p:nvSpPr>
        <p:spPr>
          <a:xfrm>
            <a:off x="817382" y="3549890"/>
            <a:ext cx="559981" cy="229567"/>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7449C6-2260-404E-B66A-4F79F83357EE}"/>
              </a:ext>
            </a:extLst>
          </p:cNvPr>
          <p:cNvSpPr>
            <a:spLocks noGrp="1"/>
          </p:cNvSpPr>
          <p:nvPr>
            <p:ph type="ctrTitle"/>
          </p:nvPr>
        </p:nvSpPr>
        <p:spPr>
          <a:xfrm>
            <a:off x="1054800" y="3571783"/>
            <a:ext cx="10079999" cy="1021237"/>
          </a:xfrm>
        </p:spPr>
        <p:txBody>
          <a:bodyPr/>
          <a:lstStyle/>
          <a:p>
            <a:r>
              <a:rPr lang="de-DE" dirty="0"/>
              <a:t>Funktionsweise von BDD-Frameworks</a:t>
            </a:r>
          </a:p>
        </p:txBody>
      </p:sp>
      <p:sp>
        <p:nvSpPr>
          <p:cNvPr id="9" name="Textplatzhalter 8">
            <a:extLst>
              <a:ext uri="{FF2B5EF4-FFF2-40B4-BE49-F238E27FC236}">
                <a16:creationId xmlns:a16="http://schemas.microsoft.com/office/drawing/2014/main" id="{278758DC-B9F8-3F44-A858-B1DED0159363}"/>
              </a:ext>
            </a:extLst>
          </p:cNvPr>
          <p:cNvSpPr>
            <a:spLocks noGrp="1"/>
          </p:cNvSpPr>
          <p:nvPr>
            <p:ph type="body" sz="quarter" idx="14"/>
          </p:nvPr>
        </p:nvSpPr>
        <p:spPr/>
        <p:txBody>
          <a:bodyPr/>
          <a:lstStyle/>
          <a:p>
            <a:endParaRPr lang="de-DE"/>
          </a:p>
        </p:txBody>
      </p:sp>
      <p:sp>
        <p:nvSpPr>
          <p:cNvPr id="8" name="Textplatzhalter 7">
            <a:extLst>
              <a:ext uri="{FF2B5EF4-FFF2-40B4-BE49-F238E27FC236}">
                <a16:creationId xmlns:a16="http://schemas.microsoft.com/office/drawing/2014/main" id="{29D4ECBA-D448-D042-9420-82CDD7E90BD7}"/>
              </a:ext>
            </a:extLst>
          </p:cNvPr>
          <p:cNvSpPr>
            <a:spLocks noGrp="1"/>
          </p:cNvSpPr>
          <p:nvPr>
            <p:ph type="body" sz="quarter" idx="11"/>
          </p:nvPr>
        </p:nvSpPr>
        <p:spPr/>
        <p:txBody>
          <a:bodyPr/>
          <a:lstStyle/>
          <a:p>
            <a:r>
              <a:rPr lang="de-DE" dirty="0"/>
              <a:t>03</a:t>
            </a:r>
          </a:p>
        </p:txBody>
      </p:sp>
      <p:sp>
        <p:nvSpPr>
          <p:cNvPr id="10" name="Textplatzhalter 9">
            <a:extLst>
              <a:ext uri="{FF2B5EF4-FFF2-40B4-BE49-F238E27FC236}">
                <a16:creationId xmlns:a16="http://schemas.microsoft.com/office/drawing/2014/main" id="{EE551BEB-7FA3-BC44-9A59-7A3FF04CF760}"/>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126504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a:xfrm>
            <a:off x="755999" y="1150369"/>
            <a:ext cx="11037599" cy="1226845"/>
          </a:xfrm>
        </p:spPr>
        <p:txBody>
          <a:bodyPr/>
          <a:lstStyle/>
          <a:p>
            <a:pPr>
              <a:lnSpc>
                <a:spcPct val="150000"/>
              </a:lnSpc>
            </a:pPr>
            <a:r>
              <a:rPr lang="de-DE" noProof="1"/>
              <a:t>BDD-Web-App (</a:t>
            </a:r>
            <a:r>
              <a:rPr lang="de-DE" noProof="1">
                <a:hlinkClick r:id="rId2"/>
              </a:rPr>
              <a:t>https://github.com/telekom/bdd-web-app</a:t>
            </a:r>
            <a:r>
              <a:rPr lang="de-DE" noProof="1"/>
              <a:t>) </a:t>
            </a:r>
          </a:p>
          <a:p>
            <a:pPr lvl="1">
              <a:lnSpc>
                <a:spcPct val="150000"/>
              </a:lnSpc>
              <a:buFont typeface="Wingdings" panose="05000000000000000000" pitchFamily="2" charset="2"/>
              <a:buChar char="v"/>
            </a:pPr>
            <a:r>
              <a:rPr lang="de-DE" noProof="1"/>
              <a:t>Erleichtert das Testen einer Web-App mittels BDD</a:t>
            </a:r>
          </a:p>
          <a:p>
            <a:pPr lvl="1">
              <a:lnSpc>
                <a:spcPct val="150000"/>
              </a:lnSpc>
              <a:buFont typeface="Wingdings" panose="05000000000000000000" pitchFamily="2" charset="2"/>
              <a:buChar char="v"/>
            </a:pPr>
            <a:r>
              <a:rPr lang="de-DE" noProof="1"/>
              <a:t>integriert JBehave/Cucumber, Selenium, REST-Assured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12</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noProof="1"/>
              <a:t>Frameworks – BDD-WebApp</a:t>
            </a:r>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b="1" noProof="1">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JBehave oder Cucumber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REST-Assured </a:t>
              </a:r>
            </a:p>
            <a:p>
              <a:pPr algn="ctr">
                <a:lnSpc>
                  <a:spcPct val="120000"/>
                </a:lnSpc>
                <a:spcAft>
                  <a:spcPts val="1000"/>
                </a:spcAft>
              </a:pPr>
              <a:r>
                <a:rPr lang="de-DE" noProof="1"/>
                <a:t>Service Testing</a:t>
              </a:r>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Selenium</a:t>
              </a:r>
            </a:p>
            <a:p>
              <a:pPr algn="ctr">
                <a:lnSpc>
                  <a:spcPct val="120000"/>
                </a:lnSpc>
                <a:spcAft>
                  <a:spcPts val="1000"/>
                </a:spcAft>
              </a:pPr>
              <a:r>
                <a:rPr lang="de-DE" noProof="1"/>
                <a:t>Frontend Testing</a:t>
              </a:r>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368669"/>
            <a:ext cx="11037599" cy="1277664"/>
          </a:xfrm>
        </p:spPr>
        <p:txBody>
          <a:bodyPr/>
          <a:lstStyle/>
          <a:p>
            <a:pPr marL="285750" indent="-285750">
              <a:lnSpc>
                <a:spcPct val="150000"/>
              </a:lnSpc>
              <a:buFont typeface="Wingdings" panose="05000000000000000000" pitchFamily="2" charset="2"/>
              <a:buChar char="v"/>
            </a:pPr>
            <a:r>
              <a:rPr lang="de-DE" dirty="0"/>
              <a:t>Implementierung von Fallbeispielen in Textform im Format </a:t>
            </a:r>
            <a:r>
              <a:rPr lang="de-DE" i="1" dirty="0"/>
              <a:t>Given-</a:t>
            </a:r>
            <a:r>
              <a:rPr lang="de-DE" i="1" dirty="0" err="1"/>
              <a:t>When</a:t>
            </a:r>
            <a:r>
              <a:rPr lang="de-DE" i="1" dirty="0"/>
              <a:t>-</a:t>
            </a:r>
            <a:r>
              <a:rPr lang="de-DE" i="1" dirty="0" err="1"/>
              <a:t>Then</a:t>
            </a:r>
            <a:endParaRPr lang="de-DE" i="1" dirty="0"/>
          </a:p>
          <a:p>
            <a:pPr marL="285750" indent="-285750">
              <a:lnSpc>
                <a:spcPct val="150000"/>
              </a:lnSpc>
              <a:buFont typeface="Wingdings" panose="05000000000000000000" pitchFamily="2" charset="2"/>
              <a:buChar char="v"/>
            </a:pPr>
            <a:r>
              <a:rPr lang="de-DE" dirty="0"/>
              <a:t>Ergebnis darstellbar in einem Report – Integration in bspw. Jenkins möglich</a:t>
            </a:r>
          </a:p>
          <a:p>
            <a:pPr marL="285750" indent="-285750">
              <a:lnSpc>
                <a:spcPct val="150000"/>
              </a:lnSpc>
              <a:buFont typeface="Wingdings" panose="05000000000000000000" pitchFamily="2" charset="2"/>
              <a:buChar char="v"/>
            </a:pPr>
            <a:r>
              <a:rPr lang="de-DE" dirty="0"/>
              <a:t>Support durch Plugins in IDEs</a:t>
            </a:r>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JBehave / Cucumber</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359375510"/>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208598"/>
            <a:ext cx="11037599" cy="1017767"/>
          </a:xfrm>
        </p:spPr>
        <p:txBody>
          <a:bodyPr/>
          <a:lstStyle/>
          <a:p>
            <a:pPr marL="285750" indent="-285750">
              <a:lnSpc>
                <a:spcPct val="150000"/>
              </a:lnSpc>
              <a:buFont typeface="Wingdings" panose="05000000000000000000" pitchFamily="2" charset="2"/>
              <a:buChar char="v"/>
            </a:pPr>
            <a:r>
              <a:rPr lang="de-DE" noProof="1"/>
              <a:t>Automatisierung von Browsern</a:t>
            </a:r>
          </a:p>
          <a:p>
            <a:pPr marL="285750" indent="-285750">
              <a:lnSpc>
                <a:spcPct val="150000"/>
              </a:lnSpc>
              <a:buFont typeface="Wingdings" panose="05000000000000000000" pitchFamily="2" charset="2"/>
              <a:buChar char="v"/>
            </a:pPr>
            <a:r>
              <a:rPr lang="de-DE" noProof="1"/>
              <a:t>Page-Object-Pattern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Selenium</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15711422"/>
              </p:ext>
            </p:extLst>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447"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BE5A92F-E642-244C-BA74-3EF85214142C}"/>
              </a:ext>
            </a:extLst>
          </p:cNvPr>
          <p:cNvSpPr>
            <a:spLocks noGrp="1"/>
          </p:cNvSpPr>
          <p:nvPr>
            <p:ph sz="half" idx="1"/>
          </p:nvPr>
        </p:nvSpPr>
        <p:spPr/>
        <p:txBody>
          <a:bodyPr/>
          <a:lstStyle/>
          <a:p>
            <a:r>
              <a:rPr lang="de-DE" b="1" dirty="0"/>
              <a:t>Verwendung des PageObject Pattern bei Selenium</a:t>
            </a:r>
          </a:p>
          <a:p>
            <a:endParaRPr lang="de-DE" dirty="0"/>
          </a:p>
          <a:p>
            <a:pPr marL="285750" indent="-285750">
              <a:buFont typeface="Wingdings" panose="05000000000000000000" pitchFamily="2" charset="2"/>
              <a:buChar char="v"/>
            </a:pPr>
            <a:r>
              <a:rPr lang="de-DE" dirty="0"/>
              <a:t>PageObject Pattern erleichtert die Verwendung von Selenium durch objektorientierte Programmierung</a:t>
            </a:r>
          </a:p>
          <a:p>
            <a:endParaRPr lang="de-DE" dirty="0"/>
          </a:p>
        </p:txBody>
      </p:sp>
      <p:sp>
        <p:nvSpPr>
          <p:cNvPr id="3" name="Inhaltsplatzhalter 2">
            <a:extLst>
              <a:ext uri="{FF2B5EF4-FFF2-40B4-BE49-F238E27FC236}">
                <a16:creationId xmlns:a16="http://schemas.microsoft.com/office/drawing/2014/main" id="{7D9E988F-DF82-4B48-ABF4-4366D8E2DF47}"/>
              </a:ext>
            </a:extLst>
          </p:cNvPr>
          <p:cNvSpPr>
            <a:spLocks noGrp="1"/>
          </p:cNvSpPr>
          <p:nvPr>
            <p:ph sz="half" idx="31"/>
          </p:nvPr>
        </p:nvSpPr>
        <p:spPr/>
        <p:txBody>
          <a:bodyPr/>
          <a:lstStyle/>
          <a:p>
            <a:pPr marL="295200" indent="-626400"/>
            <a:r>
              <a:rPr lang="de-DE" b="1" dirty="0"/>
              <a:t>Decoupling Interaktion &amp; Überprüfung</a:t>
            </a:r>
          </a:p>
          <a:p>
            <a:endParaRPr lang="de-DE" dirty="0"/>
          </a:p>
          <a:p>
            <a:pPr marL="285750" indent="-285750">
              <a:buFont typeface="Wingdings" panose="05000000000000000000" pitchFamily="2" charset="2"/>
              <a:buChar char="v"/>
            </a:pPr>
            <a:r>
              <a:rPr lang="de-DE" dirty="0"/>
              <a:t>Implementierung von Schritten sollte immer Interaktionen </a:t>
            </a:r>
            <a:r>
              <a:rPr lang="de-DE" b="1" dirty="0"/>
              <a:t>oder</a:t>
            </a:r>
            <a:r>
              <a:rPr lang="de-DE" dirty="0"/>
              <a:t> Überprüfungen beinhalten</a:t>
            </a:r>
          </a:p>
          <a:p>
            <a:endParaRPr lang="de-DE" dirty="0"/>
          </a:p>
        </p:txBody>
      </p:sp>
      <p:sp>
        <p:nvSpPr>
          <p:cNvPr id="4" name="Inhaltsplatzhalter 3">
            <a:extLst>
              <a:ext uri="{FF2B5EF4-FFF2-40B4-BE49-F238E27FC236}">
                <a16:creationId xmlns:a16="http://schemas.microsoft.com/office/drawing/2014/main" id="{F4562DA7-08B4-1C4F-A082-3E399DA0135E}"/>
              </a:ext>
            </a:extLst>
          </p:cNvPr>
          <p:cNvSpPr>
            <a:spLocks noGrp="1"/>
          </p:cNvSpPr>
          <p:nvPr>
            <p:ph sz="half" idx="32"/>
          </p:nvPr>
        </p:nvSpPr>
        <p:spPr/>
        <p:txBody>
          <a:bodyPr/>
          <a:lstStyle/>
          <a:p>
            <a:pPr marL="295200" indent="-626400"/>
            <a:r>
              <a:rPr lang="de-DE" b="1" dirty="0"/>
              <a:t>Eindeutige Beschreibung der Steps</a:t>
            </a:r>
          </a:p>
          <a:p>
            <a:endParaRPr lang="de-DE" dirty="0"/>
          </a:p>
          <a:p>
            <a:pPr marL="285750" indent="-285750">
              <a:buFont typeface="Wingdings" panose="05000000000000000000" pitchFamily="2" charset="2"/>
              <a:buChar char="v"/>
            </a:pPr>
            <a:r>
              <a:rPr lang="de-DE" dirty="0"/>
              <a:t>Eine eindeutige Beschreibung von Steps erleichtert das Verständnis der Szenarien und der besseren Übersicht von User-</a:t>
            </a:r>
            <a:r>
              <a:rPr lang="de-DE" dirty="0" err="1"/>
              <a:t>Flows</a:t>
            </a:r>
            <a:r>
              <a:rPr lang="de-DE" dirty="0"/>
              <a:t> dienen</a:t>
            </a:r>
          </a:p>
          <a:p>
            <a:endParaRPr lang="de-DE" dirty="0"/>
          </a:p>
        </p:txBody>
      </p:sp>
      <p:sp>
        <p:nvSpPr>
          <p:cNvPr id="5" name="Inhaltsplatzhalter 4">
            <a:extLst>
              <a:ext uri="{FF2B5EF4-FFF2-40B4-BE49-F238E27FC236}">
                <a16:creationId xmlns:a16="http://schemas.microsoft.com/office/drawing/2014/main" id="{DE67264E-9A6A-D542-A2CB-C26CEE9B406C}"/>
              </a:ext>
            </a:extLst>
          </p:cNvPr>
          <p:cNvSpPr>
            <a:spLocks noGrp="1"/>
          </p:cNvSpPr>
          <p:nvPr>
            <p:ph sz="half" idx="33"/>
          </p:nvPr>
        </p:nvSpPr>
        <p:spPr/>
        <p:txBody>
          <a:bodyPr/>
          <a:lstStyle/>
          <a:p>
            <a:pPr marL="295200" indent="-626400"/>
            <a:r>
              <a:rPr lang="de-DE" b="1" dirty="0"/>
              <a:t>Composite Steps (JBehave </a:t>
            </a:r>
            <a:r>
              <a:rPr lang="de-DE" b="1" dirty="0" err="1"/>
              <a:t>only</a:t>
            </a:r>
            <a:r>
              <a:rPr lang="de-DE" b="1" dirty="0"/>
              <a:t>)</a:t>
            </a:r>
          </a:p>
          <a:p>
            <a:endParaRPr lang="de-DE" dirty="0"/>
          </a:p>
          <a:p>
            <a:endParaRPr lang="de-DE" dirty="0"/>
          </a:p>
          <a:p>
            <a:pPr marL="285750" indent="-285750">
              <a:buFont typeface="Wingdings" panose="05000000000000000000" pitchFamily="2" charset="2"/>
              <a:buChar char="v"/>
            </a:pPr>
            <a:r>
              <a:rPr lang="de-DE" dirty="0"/>
              <a:t>Durch das Zusammenfassen von Interaktionen zu </a:t>
            </a:r>
            <a:r>
              <a:rPr lang="de-DE" i="1" dirty="0"/>
              <a:t>Composite Steps</a:t>
            </a:r>
            <a:r>
              <a:rPr lang="de-DE" dirty="0"/>
              <a:t> können User-</a:t>
            </a:r>
            <a:r>
              <a:rPr lang="de-DE" dirty="0" err="1"/>
              <a:t>Flows</a:t>
            </a:r>
            <a:r>
              <a:rPr lang="de-DE" dirty="0"/>
              <a:t> eindeutig definiert werden</a:t>
            </a:r>
          </a:p>
        </p:txBody>
      </p:sp>
      <p:sp>
        <p:nvSpPr>
          <p:cNvPr id="6" name="Datumsplatzhalter 5">
            <a:extLst>
              <a:ext uri="{FF2B5EF4-FFF2-40B4-BE49-F238E27FC236}">
                <a16:creationId xmlns:a16="http://schemas.microsoft.com/office/drawing/2014/main" id="{989C73EE-03C2-214D-97F2-23FB8F7C374E}"/>
              </a:ext>
            </a:extLst>
          </p:cNvPr>
          <p:cNvSpPr>
            <a:spLocks noGrp="1"/>
          </p:cNvSpPr>
          <p:nvPr>
            <p:ph type="dt" sz="half" idx="34"/>
          </p:nvPr>
        </p:nvSpPr>
        <p:spPr/>
        <p:txBody>
          <a:bodyPr/>
          <a:lstStyle/>
          <a:p>
            <a:fld id="{BFDAD13F-B150-48FA-9084-D9E756CCCB07}" type="datetime1">
              <a:rPr lang="de-DE" smtClean="0"/>
              <a:pPr/>
              <a:t>23.11.2021</a:t>
            </a:fld>
            <a:endParaRPr lang="de-DE"/>
          </a:p>
        </p:txBody>
      </p:sp>
      <p:sp>
        <p:nvSpPr>
          <p:cNvPr id="7" name="Fußzeilenplatzhalter 6">
            <a:extLst>
              <a:ext uri="{FF2B5EF4-FFF2-40B4-BE49-F238E27FC236}">
                <a16:creationId xmlns:a16="http://schemas.microsoft.com/office/drawing/2014/main" id="{F5783785-411F-CD45-8126-28450846FBD6}"/>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FC4BA88F-F45F-7C4B-84BA-EFE4FEE5BA0E}"/>
              </a:ext>
            </a:extLst>
          </p:cNvPr>
          <p:cNvSpPr>
            <a:spLocks noGrp="1"/>
          </p:cNvSpPr>
          <p:nvPr>
            <p:ph type="sldNum" sz="quarter" idx="36"/>
          </p:nvPr>
        </p:nvSpPr>
        <p:spPr/>
        <p:txBody>
          <a:bodyPr/>
          <a:lstStyle/>
          <a:p>
            <a:fld id="{02CEFE82-39F2-4F47-8A0C-D5AB3496FA5C}" type="slidenum">
              <a:rPr lang="de-DE" smtClean="0"/>
              <a:pPr/>
              <a:t>17</a:t>
            </a:fld>
            <a:endParaRPr lang="de-DE"/>
          </a:p>
        </p:txBody>
      </p:sp>
      <p:sp>
        <p:nvSpPr>
          <p:cNvPr id="9" name="Titel 8">
            <a:extLst>
              <a:ext uri="{FF2B5EF4-FFF2-40B4-BE49-F238E27FC236}">
                <a16:creationId xmlns:a16="http://schemas.microsoft.com/office/drawing/2014/main" id="{B9C597B1-58B9-D14A-AC47-9BC3FC3A63CE}"/>
              </a:ext>
            </a:extLst>
          </p:cNvPr>
          <p:cNvSpPr>
            <a:spLocks noGrp="1"/>
          </p:cNvSpPr>
          <p:nvPr>
            <p:ph type="title"/>
          </p:nvPr>
        </p:nvSpPr>
        <p:spPr/>
        <p:txBody>
          <a:bodyPr/>
          <a:lstStyle/>
          <a:p>
            <a:r>
              <a:rPr lang="de-DE" dirty="0"/>
              <a:t>Hinweise zur Verwendung BDD-Frameworks</a:t>
            </a:r>
          </a:p>
        </p:txBody>
      </p:sp>
    </p:spTree>
    <p:extLst>
      <p:ext uri="{BB962C8B-B14F-4D97-AF65-F5344CB8AC3E}">
        <p14:creationId xmlns:p14="http://schemas.microsoft.com/office/powerpoint/2010/main" val="32040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989C73EE-03C2-214D-97F2-23FB8F7C374E}"/>
              </a:ext>
            </a:extLst>
          </p:cNvPr>
          <p:cNvSpPr>
            <a:spLocks noGrp="1"/>
          </p:cNvSpPr>
          <p:nvPr>
            <p:ph type="dt" sz="half" idx="34"/>
          </p:nvPr>
        </p:nvSpPr>
        <p:spPr/>
        <p:txBody>
          <a:bodyPr/>
          <a:lstStyle/>
          <a:p>
            <a:fld id="{BFDAD13F-B150-48FA-9084-D9E756CCCB07}" type="datetime1">
              <a:rPr lang="de-DE" smtClean="0"/>
              <a:pPr/>
              <a:t>23.11.2021</a:t>
            </a:fld>
            <a:endParaRPr lang="de-DE"/>
          </a:p>
        </p:txBody>
      </p:sp>
      <p:sp>
        <p:nvSpPr>
          <p:cNvPr id="7" name="Fußzeilenplatzhalter 6">
            <a:extLst>
              <a:ext uri="{FF2B5EF4-FFF2-40B4-BE49-F238E27FC236}">
                <a16:creationId xmlns:a16="http://schemas.microsoft.com/office/drawing/2014/main" id="{F5783785-411F-CD45-8126-28450846FBD6}"/>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FC4BA88F-F45F-7C4B-84BA-EFE4FEE5BA0E}"/>
              </a:ext>
            </a:extLst>
          </p:cNvPr>
          <p:cNvSpPr>
            <a:spLocks noGrp="1"/>
          </p:cNvSpPr>
          <p:nvPr>
            <p:ph type="sldNum" sz="quarter" idx="36"/>
          </p:nvPr>
        </p:nvSpPr>
        <p:spPr/>
        <p:txBody>
          <a:bodyPr/>
          <a:lstStyle/>
          <a:p>
            <a:fld id="{02CEFE82-39F2-4F47-8A0C-D5AB3496FA5C}" type="slidenum">
              <a:rPr lang="de-DE" smtClean="0"/>
              <a:pPr/>
              <a:t>18</a:t>
            </a:fld>
            <a:endParaRPr lang="de-DE"/>
          </a:p>
        </p:txBody>
      </p:sp>
      <p:sp>
        <p:nvSpPr>
          <p:cNvPr id="9" name="Titel 8">
            <a:extLst>
              <a:ext uri="{FF2B5EF4-FFF2-40B4-BE49-F238E27FC236}">
                <a16:creationId xmlns:a16="http://schemas.microsoft.com/office/drawing/2014/main" id="{B9C597B1-58B9-D14A-AC47-9BC3FC3A63CE}"/>
              </a:ext>
            </a:extLst>
          </p:cNvPr>
          <p:cNvSpPr>
            <a:spLocks noGrp="1"/>
          </p:cNvSpPr>
          <p:nvPr>
            <p:ph type="title"/>
          </p:nvPr>
        </p:nvSpPr>
        <p:spPr/>
        <p:txBody>
          <a:bodyPr/>
          <a:lstStyle/>
          <a:p>
            <a:r>
              <a:rPr lang="de-DE" dirty="0"/>
              <a:t>Composite Steps</a:t>
            </a:r>
          </a:p>
        </p:txBody>
      </p:sp>
      <p:sp>
        <p:nvSpPr>
          <p:cNvPr id="18" name="Textfeld 17">
            <a:extLst>
              <a:ext uri="{FF2B5EF4-FFF2-40B4-BE49-F238E27FC236}">
                <a16:creationId xmlns:a16="http://schemas.microsoft.com/office/drawing/2014/main" id="{7CA36269-6505-4F3B-B8E0-010BB485C2A7}"/>
              </a:ext>
            </a:extLst>
          </p:cNvPr>
          <p:cNvSpPr txBox="1"/>
          <p:nvPr/>
        </p:nvSpPr>
        <p:spPr>
          <a:xfrm rot="21120593">
            <a:off x="8713021" y="363570"/>
            <a:ext cx="3308006" cy="460746"/>
          </a:xfrm>
          <a:prstGeom prst="rect">
            <a:avLst/>
          </a:prstGeom>
          <a:solidFill>
            <a:srgbClr val="FDEECF"/>
          </a:solidFill>
        </p:spPr>
        <p:txBody>
          <a:bodyPr wrap="none" lIns="0" tIns="0" rIns="0" bIns="0" rtlCol="0" anchor="ctr">
            <a:noAutofit/>
          </a:bodyPr>
          <a:lstStyle/>
          <a:p>
            <a:pPr algn="ctr">
              <a:buSzPct val="80000"/>
            </a:pPr>
            <a:r>
              <a:rPr lang="de-DE" noProof="1">
                <a:latin typeface="Aharoni" panose="02010803020104030203" pitchFamily="2" charset="-79"/>
                <a:cs typeface="Aharoni" panose="02010803020104030203" pitchFamily="2" charset="-79"/>
              </a:rPr>
              <a:t>DRY - Don‘t repeat yourself</a:t>
            </a:r>
          </a:p>
        </p:txBody>
      </p:sp>
      <p:sp>
        <p:nvSpPr>
          <p:cNvPr id="19" name="Textfeld 18">
            <a:extLst>
              <a:ext uri="{FF2B5EF4-FFF2-40B4-BE49-F238E27FC236}">
                <a16:creationId xmlns:a16="http://schemas.microsoft.com/office/drawing/2014/main" id="{6D09EE70-1762-49B7-8F5E-52A40C787856}"/>
              </a:ext>
            </a:extLst>
          </p:cNvPr>
          <p:cNvSpPr txBox="1"/>
          <p:nvPr/>
        </p:nvSpPr>
        <p:spPr>
          <a:xfrm>
            <a:off x="396000" y="1598433"/>
            <a:ext cx="3672726" cy="433454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opens the login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in his username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types in his password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submit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index page is displayed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is authorized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interacts with the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selects item xxx</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here</a:t>
            </a:r>
          </a:p>
          <a:p>
            <a:pPr>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there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xxx in the xxx field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this</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that</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xxx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And the user selects xxxxx</a:t>
            </a: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Then something happens</a:t>
            </a:r>
          </a:p>
        </p:txBody>
      </p:sp>
      <p:sp>
        <p:nvSpPr>
          <p:cNvPr id="21" name="Textfeld 20">
            <a:extLst>
              <a:ext uri="{FF2B5EF4-FFF2-40B4-BE49-F238E27FC236}">
                <a16:creationId xmlns:a16="http://schemas.microsoft.com/office/drawing/2014/main" id="{20664418-2B54-4ED8-A011-8DC773F1272C}"/>
              </a:ext>
            </a:extLst>
          </p:cNvPr>
          <p:cNvSpPr txBox="1"/>
          <p:nvPr/>
        </p:nvSpPr>
        <p:spPr>
          <a:xfrm>
            <a:off x="4361943" y="1598433"/>
            <a:ext cx="3672726" cy="433454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opens the login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in his username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types in his password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submit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index page is displayed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is authorized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interacts with the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selects item xxx</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here</a:t>
            </a:r>
          </a:p>
          <a:p>
            <a:pPr>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there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xxx in the xxx field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this</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that</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xxx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And the user selects yyyyy</a:t>
            </a: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Then something different happens</a:t>
            </a:r>
          </a:p>
        </p:txBody>
      </p:sp>
      <p:sp>
        <p:nvSpPr>
          <p:cNvPr id="22" name="Textfeld 21">
            <a:extLst>
              <a:ext uri="{FF2B5EF4-FFF2-40B4-BE49-F238E27FC236}">
                <a16:creationId xmlns:a16="http://schemas.microsoft.com/office/drawing/2014/main" id="{55B1D33F-7697-4939-85AE-1285F681014A}"/>
              </a:ext>
            </a:extLst>
          </p:cNvPr>
          <p:cNvSpPr txBox="1"/>
          <p:nvPr/>
        </p:nvSpPr>
        <p:spPr>
          <a:xfrm>
            <a:off x="8661036" y="3664035"/>
            <a:ext cx="3339938" cy="80452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navigates to xxxx page</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And the user selects yyyyy</a:t>
            </a: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Then something different happens</a:t>
            </a:r>
          </a:p>
        </p:txBody>
      </p:sp>
      <p:sp>
        <p:nvSpPr>
          <p:cNvPr id="23" name="Textfeld 22">
            <a:extLst>
              <a:ext uri="{FF2B5EF4-FFF2-40B4-BE49-F238E27FC236}">
                <a16:creationId xmlns:a16="http://schemas.microsoft.com/office/drawing/2014/main" id="{5412BE33-760D-48AB-AD25-72915C229D9E}"/>
              </a:ext>
            </a:extLst>
          </p:cNvPr>
          <p:cNvSpPr txBox="1"/>
          <p:nvPr/>
        </p:nvSpPr>
        <p:spPr>
          <a:xfrm>
            <a:off x="8661036" y="2509499"/>
            <a:ext cx="3339938" cy="80452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navigates to xxxx page</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And the user selects xxxxx</a:t>
            </a: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Then something happens</a:t>
            </a:r>
          </a:p>
        </p:txBody>
      </p:sp>
      <p:sp>
        <p:nvSpPr>
          <p:cNvPr id="24" name="Textfeld 23">
            <a:extLst>
              <a:ext uri="{FF2B5EF4-FFF2-40B4-BE49-F238E27FC236}">
                <a16:creationId xmlns:a16="http://schemas.microsoft.com/office/drawing/2014/main" id="{5B3E1A0D-52D1-4869-BB06-EF4693CEBFEA}"/>
              </a:ext>
            </a:extLst>
          </p:cNvPr>
          <p:cNvSpPr txBox="1"/>
          <p:nvPr/>
        </p:nvSpPr>
        <p:spPr>
          <a:xfrm>
            <a:off x="9505311" y="1859414"/>
            <a:ext cx="1723426" cy="332399"/>
          </a:xfrm>
          <a:prstGeom prst="rect">
            <a:avLst/>
          </a:prstGeom>
          <a:noFill/>
        </p:spPr>
        <p:txBody>
          <a:bodyPr wrap="none" lIns="0" tIns="0" rIns="0" bIns="0" rtlCol="0" anchor="ctr">
            <a:noAutofit/>
          </a:bodyPr>
          <a:lstStyle/>
          <a:p>
            <a:pPr algn="ctr">
              <a:buSzPct val="80000"/>
            </a:pPr>
            <a:r>
              <a:rPr lang="de-DE" noProof="1">
                <a:ea typeface="Cascadia Code" panose="020B0609020000020004" pitchFamily="49" charset="0"/>
                <a:cs typeface="Cascadia Code" panose="020B0609020000020004" pitchFamily="49" charset="0"/>
              </a:rPr>
              <a:t>„extract method“</a:t>
            </a:r>
            <a:endParaRPr lang="de-DE" noProof="1">
              <a:solidFill>
                <a:srgbClr val="026A25"/>
              </a:solidFill>
              <a:ea typeface="Cascadia Code" panose="020B0609020000020004" pitchFamily="49" charset="0"/>
              <a:cs typeface="Cascadia Code" panose="020B0609020000020004" pitchFamily="49" charset="0"/>
            </a:endParaRPr>
          </a:p>
        </p:txBody>
      </p:sp>
      <p:pic>
        <p:nvPicPr>
          <p:cNvPr id="26" name="Grafik 25" descr="Pfeil: Nach rechts drehen mit einfarbiger Füllung">
            <a:extLst>
              <a:ext uri="{FF2B5EF4-FFF2-40B4-BE49-F238E27FC236}">
                <a16:creationId xmlns:a16="http://schemas.microsoft.com/office/drawing/2014/main" id="{745575B3-8EB7-4185-9D26-A640F90CA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41866">
            <a:off x="8401581" y="1421704"/>
            <a:ext cx="914400" cy="914400"/>
          </a:xfrm>
          <a:prstGeom prst="rect">
            <a:avLst/>
          </a:prstGeom>
        </p:spPr>
      </p:pic>
      <p:sp>
        <p:nvSpPr>
          <p:cNvPr id="27" name="Textfeld 26">
            <a:extLst>
              <a:ext uri="{FF2B5EF4-FFF2-40B4-BE49-F238E27FC236}">
                <a16:creationId xmlns:a16="http://schemas.microsoft.com/office/drawing/2014/main" id="{0AD61180-9BCD-4D46-B41F-075CD24165AE}"/>
              </a:ext>
            </a:extLst>
          </p:cNvPr>
          <p:cNvSpPr txBox="1"/>
          <p:nvPr/>
        </p:nvSpPr>
        <p:spPr>
          <a:xfrm>
            <a:off x="9343605" y="4861101"/>
            <a:ext cx="2579035" cy="687572"/>
          </a:xfrm>
          <a:prstGeom prst="rect">
            <a:avLst/>
          </a:prstGeom>
          <a:noFill/>
        </p:spPr>
        <p:txBody>
          <a:bodyPr wrap="none" lIns="0" tIns="0" rIns="0" bIns="0" rtlCol="0" anchor="ctr">
            <a:noAutofit/>
          </a:bodyPr>
          <a:lstStyle/>
          <a:p>
            <a:pPr>
              <a:lnSpc>
                <a:spcPct val="150000"/>
              </a:lnSpc>
              <a:buSzPct val="80000"/>
            </a:pPr>
            <a:r>
              <a:rPr lang="de-DE" sz="1600" noProof="1">
                <a:ea typeface="Cascadia Code" panose="020B0609020000020004" pitchFamily="49" charset="0"/>
                <a:cs typeface="Cascadia Code" panose="020B0609020000020004" pitchFamily="49" charset="0"/>
              </a:rPr>
              <a:t>repeatable behavior</a:t>
            </a:r>
          </a:p>
          <a:p>
            <a:pPr>
              <a:lnSpc>
                <a:spcPct val="150000"/>
              </a:lnSpc>
              <a:buSzPct val="80000"/>
            </a:pPr>
            <a:r>
              <a:rPr lang="de-DE" sz="1600" noProof="1">
                <a:ea typeface="Cascadia Code" panose="020B0609020000020004" pitchFamily="49" charset="0"/>
                <a:cs typeface="Cascadia Code" panose="020B0609020000020004" pitchFamily="49" charset="0"/>
              </a:rPr>
              <a:t>see differences at a glance</a:t>
            </a:r>
          </a:p>
        </p:txBody>
      </p:sp>
      <p:pic>
        <p:nvPicPr>
          <p:cNvPr id="29" name="Grafik 28" descr="Daumen hoch-Zeichen mit einfarbiger Füllung">
            <a:extLst>
              <a:ext uri="{FF2B5EF4-FFF2-40B4-BE49-F238E27FC236}">
                <a16:creationId xmlns:a16="http://schemas.microsoft.com/office/drawing/2014/main" id="{78E10C68-E52C-4CE9-B782-7DECF35032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176" y="4903631"/>
            <a:ext cx="300756" cy="300756"/>
          </a:xfrm>
          <a:prstGeom prst="rect">
            <a:avLst/>
          </a:prstGeom>
        </p:spPr>
      </p:pic>
      <p:pic>
        <p:nvPicPr>
          <p:cNvPr id="31" name="Grafik 30" descr="Daumen hoch-Zeichen mit einfarbiger Füllung">
            <a:extLst>
              <a:ext uri="{FF2B5EF4-FFF2-40B4-BE49-F238E27FC236}">
                <a16:creationId xmlns:a16="http://schemas.microsoft.com/office/drawing/2014/main" id="{1BE4DD7B-FED3-4B14-B717-110814FB0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5198" y="5270703"/>
            <a:ext cx="300756" cy="300756"/>
          </a:xfrm>
          <a:prstGeom prst="rect">
            <a:avLst/>
          </a:prstGeom>
        </p:spPr>
      </p:pic>
    </p:spTree>
    <p:extLst>
      <p:ext uri="{BB962C8B-B14F-4D97-AF65-F5344CB8AC3E}">
        <p14:creationId xmlns:p14="http://schemas.microsoft.com/office/powerpoint/2010/main" val="2872156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p:txBody>
          <a:bodyPr/>
          <a:lstStyle/>
          <a:p>
            <a:r>
              <a:rPr lang="de-DE" dirty="0"/>
              <a:t>BDD-Frameworks</a:t>
            </a:r>
          </a:p>
        </p:txBody>
      </p:sp>
      <p:sp>
        <p:nvSpPr>
          <p:cNvPr id="5" name="Textplatzhalter 4">
            <a:extLst>
              <a:ext uri="{FF2B5EF4-FFF2-40B4-BE49-F238E27FC236}">
                <a16:creationId xmlns:a16="http://schemas.microsoft.com/office/drawing/2014/main" id="{ED824197-1A9F-FD42-B2BF-4F837AA3562A}"/>
              </a:ext>
            </a:extLst>
          </p:cNvPr>
          <p:cNvSpPr>
            <a:spLocks noGrp="1"/>
          </p:cNvSpPr>
          <p:nvPr>
            <p:ph type="body" sz="quarter" idx="14"/>
          </p:nvPr>
        </p:nvSpPr>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6" name="Textplatzhalter 5">
            <a:extLst>
              <a:ext uri="{FF2B5EF4-FFF2-40B4-BE49-F238E27FC236}">
                <a16:creationId xmlns:a16="http://schemas.microsoft.com/office/drawing/2014/main" id="{8D8E8118-4BFC-9D4F-81F1-A740BED315D1}"/>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23.11.2021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1712226732"/>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Behavior-Driven-Development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Funktionale Tests mit </a:t>
            </a:r>
            <a:r>
              <a:rPr lang="de-DE" noProof="0" dirty="0" err="1"/>
              <a:t>Behavior</a:t>
            </a:r>
            <a:r>
              <a:rPr lang="de-DE" noProof="0" dirty="0"/>
              <a:t>-</a:t>
            </a:r>
            <a:r>
              <a:rPr lang="de-DE" noProof="0" dirty="0" err="1"/>
              <a:t>Driven</a:t>
            </a:r>
            <a:r>
              <a:rPr lang="de-DE" noProof="0" dirty="0"/>
              <a:t>-Development / Jonas Wolff / </a:t>
            </a:r>
            <a:r>
              <a:rPr lang="de-DE" dirty="0"/>
              <a:t>© </a:t>
            </a:r>
            <a:r>
              <a:rPr lang="de-DE" dirty="0" err="1"/>
              <a:t>Tallence</a:t>
            </a:r>
            <a:r>
              <a:rPr lang="de-DE" dirty="0"/>
              <a:t> AG</a:t>
            </a:r>
            <a:endParaRPr lang="de-DE" noProof="0" dirty="0"/>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xmlns:p14="http://schemas.microsoft.com/office/powerpoint/2010/main">
    <mc:Choice Requires="p14">
      <p:transition spd="med" p14:dur="700" advTm="18673">
        <p:fade/>
      </p:transition>
    </mc:Choice>
    <mc:Fallback xmlns="">
      <p:transition spd="med" advTm="1867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23.11.2021</a:t>
            </a:fld>
            <a:endParaRPr lang="de-DE" noProof="0"/>
          </a:p>
        </p:txBody>
      </p:sp>
      <p:sp>
        <p:nvSpPr>
          <p:cNvPr id="8" name="Fußzeile"/>
          <p:cNvSpPr>
            <a:spLocks noGrp="1"/>
          </p:cNvSpPr>
          <p:nvPr>
            <p:ph type="ftr" sz="quarter" idx="26"/>
          </p:nvPr>
        </p:nvSpPr>
        <p:spPr bwMode="gray"/>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20</a:t>
            </a:fld>
            <a:endParaRPr lang="de-DE" noProof="0"/>
          </a:p>
        </p:txBody>
      </p:sp>
      <p:sp>
        <p:nvSpPr>
          <p:cNvPr id="3" name="Titel"/>
          <p:cNvSpPr>
            <a:spLocks noGrp="1"/>
          </p:cNvSpPr>
          <p:nvPr>
            <p:ph type="title"/>
          </p:nvPr>
        </p:nvSpPr>
        <p:spPr bwMode="gray"/>
        <p:txBody>
          <a:bodyPr/>
          <a:lstStyle/>
          <a:p>
            <a:r>
              <a:rPr lang="de-DE" dirty="0"/>
              <a:t>JBehave vs. Cucumber</a:t>
            </a:r>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endParaRPr lang="de-DE" sz="1600" dirty="0"/>
          </a:p>
          <a:p>
            <a:pPr marL="285750" indent="-285750">
              <a:buFont typeface="Wingdings" panose="05000000000000000000" pitchFamily="2" charset="2"/>
              <a:buChar char="v"/>
            </a:pPr>
            <a:r>
              <a:rPr lang="de-DE" sz="1600" dirty="0"/>
              <a:t>Composite Steps</a:t>
            </a:r>
          </a:p>
          <a:p>
            <a:pPr marL="285750" indent="-285750">
              <a:buFont typeface="Wingdings" panose="05000000000000000000" pitchFamily="2" charset="2"/>
              <a:buChar char="v"/>
            </a:pPr>
            <a:r>
              <a:rPr lang="de-DE" sz="1600" dirty="0"/>
              <a:t>integrierte Reportfunktion</a:t>
            </a:r>
          </a:p>
          <a:p>
            <a:pPr marL="285750" indent="-285750">
              <a:buFont typeface="Wingdings" panose="05000000000000000000" pitchFamily="2" charset="2"/>
              <a:buChar char="v"/>
            </a:pPr>
            <a:r>
              <a:rPr lang="de-DE" sz="1600" dirty="0"/>
              <a:t>viel syntaktischer Zucker</a:t>
            </a:r>
          </a:p>
          <a:p>
            <a:endParaRPr lang="de-DE" sz="1600" dirty="0"/>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komplizierte Integration von</a:t>
            </a:r>
            <a:br>
              <a:rPr lang="de-DE" sz="1600" dirty="0"/>
            </a:br>
            <a:r>
              <a:rPr lang="de-DE" sz="1600" dirty="0"/>
              <a:t>Spring Boot</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7"/>
            <a:ext cx="3416400" cy="335514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p>
          <a:p>
            <a:pPr marL="285750" indent="-285750">
              <a:buFont typeface="Wingdings" panose="05000000000000000000" pitchFamily="2" charset="2"/>
              <a:buChar char="v"/>
            </a:pPr>
            <a:r>
              <a:rPr lang="de-DE" sz="1600" dirty="0"/>
              <a:t>Cucumber Studio</a:t>
            </a:r>
          </a:p>
          <a:p>
            <a:pPr marL="285750" indent="-285750">
              <a:buFont typeface="Wingdings" panose="05000000000000000000" pitchFamily="2" charset="2"/>
              <a:buChar char="v"/>
            </a:pPr>
            <a:r>
              <a:rPr lang="de-DE" sz="1600" dirty="0"/>
              <a:t>einfache Integration von Spring Boot</a:t>
            </a:r>
          </a:p>
          <a:p>
            <a:pPr marL="285750" indent="-285750">
              <a:buFont typeface="Wingdings" panose="05000000000000000000" pitchFamily="2" charset="2"/>
              <a:buChar char="v"/>
            </a:pPr>
            <a:r>
              <a:rPr lang="de-DE" sz="1600" dirty="0"/>
              <a:t>Erweiterbarkeit von Datentypen</a:t>
            </a:r>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Keine Composite Steps, </a:t>
            </a:r>
            <a:r>
              <a:rPr lang="de-DE" sz="1600" dirty="0" err="1"/>
              <a:t>GivenStories</a:t>
            </a:r>
            <a:r>
              <a:rPr lang="de-DE" sz="1600" dirty="0"/>
              <a:t> und </a:t>
            </a:r>
            <a:r>
              <a:rPr lang="de-DE" sz="1600" dirty="0" err="1"/>
              <a:t>MetaFilter</a:t>
            </a:r>
            <a:r>
              <a:rPr lang="de-DE" sz="1600" dirty="0"/>
              <a:t>-Parameter</a:t>
            </a:r>
          </a:p>
          <a:p>
            <a:pPr marL="285750" indent="-285750">
              <a:buFont typeface="Wingdings" panose="05000000000000000000" pitchFamily="2" charset="2"/>
              <a:buChar char="v"/>
            </a:pPr>
            <a:r>
              <a:rPr lang="de-DE" sz="1600" dirty="0"/>
              <a:t>typisierte Parameter (kann bei vielen eigenen Datentypen zur Undurchsichtigkeit führen)</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JBehave</a:t>
            </a: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Cucumber</a:t>
            </a: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 name="Textfeld 1">
            <a:extLst>
              <a:ext uri="{FF2B5EF4-FFF2-40B4-BE49-F238E27FC236}">
                <a16:creationId xmlns:a16="http://schemas.microsoft.com/office/drawing/2014/main" id="{F11F946C-C289-304F-81B1-3511C29B1B02}"/>
              </a:ext>
            </a:extLst>
          </p:cNvPr>
          <p:cNvSpPr txBox="1"/>
          <p:nvPr/>
        </p:nvSpPr>
        <p:spPr>
          <a:xfrm>
            <a:off x="1055642" y="2707962"/>
            <a:ext cx="2811293" cy="642026"/>
          </a:xfrm>
          <a:prstGeom prst="rect">
            <a:avLst/>
          </a:prstGeom>
          <a:noFill/>
        </p:spPr>
        <p:txBody>
          <a:bodyPr wrap="square" lIns="0" tIns="0" rIns="0" bIns="0" rtlCol="0">
            <a:noAutofit/>
          </a:bodyPr>
          <a:lstStyle/>
          <a:p>
            <a:pPr>
              <a:buSzPct val="80000"/>
            </a:pPr>
            <a:r>
              <a:rPr lang="de-DE" dirty="0">
                <a:hlinkClick r:id="rId2"/>
              </a:rPr>
              <a:t>Telekom BDD-</a:t>
            </a:r>
            <a:r>
              <a:rPr lang="de-DE" dirty="0" err="1">
                <a:hlinkClick r:id="rId2"/>
              </a:rPr>
              <a:t>WebApp</a:t>
            </a:r>
            <a:endParaRPr lang="de-DE" dirty="0"/>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5EFEE65E-468C-C04A-8D24-A253A7013624}"/>
              </a:ext>
            </a:extLst>
          </p:cNvPr>
          <p:cNvSpPr>
            <a:spLocks noGrp="1"/>
          </p:cNvSpPr>
          <p:nvPr>
            <p:ph sz="half" idx="1"/>
          </p:nvPr>
        </p:nvSpPr>
        <p:spPr>
          <a:xfrm>
            <a:off x="465839" y="1142045"/>
            <a:ext cx="2837993" cy="5056478"/>
          </a:xfrm>
        </p:spPr>
        <p:txBody>
          <a:bodyPr/>
          <a:lstStyle/>
          <a:p>
            <a:pPr marL="0" indent="0"/>
            <a:r>
              <a:rPr lang="de-DE" dirty="0"/>
              <a:t>Cucumber Studio bietet nützliche Features vor allem für Product Owner.</a:t>
            </a:r>
          </a:p>
          <a:p>
            <a:pPr marL="0" indent="0"/>
            <a:endParaRPr lang="de-DE" dirty="0"/>
          </a:p>
          <a:p>
            <a:pPr marL="0" indent="0"/>
            <a:r>
              <a:rPr lang="de-DE" dirty="0"/>
              <a:t>Übersicht über</a:t>
            </a:r>
          </a:p>
          <a:p>
            <a:pPr marL="285750" indent="-285750">
              <a:buFont typeface="Wingdings" panose="05000000000000000000" pitchFamily="2" charset="2"/>
              <a:buChar char="v"/>
            </a:pPr>
            <a:r>
              <a:rPr lang="de-DE" dirty="0"/>
              <a:t>User Stories</a:t>
            </a:r>
          </a:p>
          <a:p>
            <a:pPr marL="285750" indent="-285750">
              <a:buFont typeface="Wingdings" panose="05000000000000000000" pitchFamily="2" charset="2"/>
              <a:buChar char="v"/>
            </a:pPr>
            <a:r>
              <a:rPr lang="de-DE" dirty="0"/>
              <a:t>Features</a:t>
            </a:r>
          </a:p>
          <a:p>
            <a:pPr marL="285750" indent="-285750">
              <a:buFont typeface="Wingdings" panose="05000000000000000000" pitchFamily="2" charset="2"/>
              <a:buChar char="v"/>
            </a:pPr>
            <a:r>
              <a:rPr lang="de-DE" dirty="0"/>
              <a:t>vorhandene Steps</a:t>
            </a:r>
          </a:p>
          <a:p>
            <a:pPr marL="285750" indent="-285750">
              <a:buFont typeface="Wingdings" panose="05000000000000000000" pitchFamily="2" charset="2"/>
              <a:buChar char="v"/>
            </a:pPr>
            <a:r>
              <a:rPr lang="de-DE" dirty="0"/>
              <a:t>Testdurchläufe</a:t>
            </a:r>
          </a:p>
          <a:p>
            <a:pPr marL="0" indent="0"/>
            <a:endParaRPr lang="de-DE" dirty="0"/>
          </a:p>
          <a:p>
            <a:pPr marL="0" indent="0"/>
            <a:r>
              <a:rPr lang="de-DE" dirty="0"/>
              <a:t>Kann die Mitarbeit an den Funktionstests seitens PO verbessern.</a:t>
            </a:r>
          </a:p>
          <a:p>
            <a:pPr marL="0" indent="0"/>
            <a:r>
              <a:rPr lang="de-DE" dirty="0">
                <a:sym typeface="Wingdings" pitchFamily="2" charset="2"/>
              </a:rPr>
              <a:t> Ziel von BDD</a:t>
            </a:r>
            <a:endParaRPr lang="de-DE" dirty="0"/>
          </a:p>
        </p:txBody>
      </p:sp>
      <p:pic>
        <p:nvPicPr>
          <p:cNvPr id="16" name="Inhaltsplatzhalter 15">
            <a:extLst>
              <a:ext uri="{FF2B5EF4-FFF2-40B4-BE49-F238E27FC236}">
                <a16:creationId xmlns:a16="http://schemas.microsoft.com/office/drawing/2014/main" id="{8F785339-8F30-7547-8868-34997565ECE6}"/>
              </a:ext>
            </a:extLst>
          </p:cNvPr>
          <p:cNvPicPr>
            <a:picLocks noGrp="1" noChangeAspect="1"/>
          </p:cNvPicPr>
          <p:nvPr>
            <p:ph sz="half" idx="32"/>
          </p:nvPr>
        </p:nvPicPr>
        <p:blipFill rotWithShape="1">
          <a:blip r:embed="rId2"/>
          <a:srcRect r="40003"/>
          <a:stretch/>
        </p:blipFill>
        <p:spPr>
          <a:xfrm>
            <a:off x="3720395" y="2714539"/>
            <a:ext cx="4238228" cy="3483984"/>
          </a:xfrm>
        </p:spPr>
      </p:pic>
      <p:sp>
        <p:nvSpPr>
          <p:cNvPr id="5" name="Datumsplatzhalter 4">
            <a:extLst>
              <a:ext uri="{FF2B5EF4-FFF2-40B4-BE49-F238E27FC236}">
                <a16:creationId xmlns:a16="http://schemas.microsoft.com/office/drawing/2014/main" id="{03511C93-1FEB-A74F-8AA2-8D521920FDB1}"/>
              </a:ext>
            </a:extLst>
          </p:cNvPr>
          <p:cNvSpPr>
            <a:spLocks noGrp="1"/>
          </p:cNvSpPr>
          <p:nvPr>
            <p:ph type="dt" sz="half" idx="34"/>
          </p:nvPr>
        </p:nvSpPr>
        <p:spPr/>
        <p:txBody>
          <a:bodyPr/>
          <a:lstStyle/>
          <a:p>
            <a:fld id="{BFDAD13F-B150-48FA-9084-D9E756CCCB07}" type="datetime1">
              <a:rPr lang="de-DE" smtClean="0"/>
              <a:pPr/>
              <a:t>23.11.2021</a:t>
            </a:fld>
            <a:endParaRPr lang="de-DE"/>
          </a:p>
        </p:txBody>
      </p:sp>
      <p:sp>
        <p:nvSpPr>
          <p:cNvPr id="6" name="Fußzeilenplatzhalter 5">
            <a:extLst>
              <a:ext uri="{FF2B5EF4-FFF2-40B4-BE49-F238E27FC236}">
                <a16:creationId xmlns:a16="http://schemas.microsoft.com/office/drawing/2014/main" id="{C5E3D0AE-A58F-A448-818E-F6BE3462EB0D}"/>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Foliennummernplatzhalter 6">
            <a:extLst>
              <a:ext uri="{FF2B5EF4-FFF2-40B4-BE49-F238E27FC236}">
                <a16:creationId xmlns:a16="http://schemas.microsoft.com/office/drawing/2014/main" id="{93DD6E57-D2C2-E241-89B1-71916305ED8B}"/>
              </a:ext>
            </a:extLst>
          </p:cNvPr>
          <p:cNvSpPr>
            <a:spLocks noGrp="1"/>
          </p:cNvSpPr>
          <p:nvPr>
            <p:ph type="sldNum" sz="quarter" idx="36"/>
          </p:nvPr>
        </p:nvSpPr>
        <p:spPr/>
        <p:txBody>
          <a:bodyPr/>
          <a:lstStyle/>
          <a:p>
            <a:fld id="{02CEFE82-39F2-4F47-8A0C-D5AB3496FA5C}" type="slidenum">
              <a:rPr lang="de-DE" smtClean="0"/>
              <a:pPr/>
              <a:t>21</a:t>
            </a:fld>
            <a:endParaRPr lang="de-DE"/>
          </a:p>
        </p:txBody>
      </p:sp>
      <p:sp>
        <p:nvSpPr>
          <p:cNvPr id="8" name="Titel 7">
            <a:extLst>
              <a:ext uri="{FF2B5EF4-FFF2-40B4-BE49-F238E27FC236}">
                <a16:creationId xmlns:a16="http://schemas.microsoft.com/office/drawing/2014/main" id="{0C567D2D-8D38-DD46-9184-70F02D8A9073}"/>
              </a:ext>
            </a:extLst>
          </p:cNvPr>
          <p:cNvSpPr>
            <a:spLocks noGrp="1"/>
          </p:cNvSpPr>
          <p:nvPr>
            <p:ph type="title"/>
          </p:nvPr>
        </p:nvSpPr>
        <p:spPr/>
        <p:txBody>
          <a:bodyPr/>
          <a:lstStyle/>
          <a:p>
            <a:r>
              <a:rPr lang="de-DE" dirty="0"/>
              <a:t>Cucumber Studio</a:t>
            </a:r>
          </a:p>
        </p:txBody>
      </p:sp>
      <p:pic>
        <p:nvPicPr>
          <p:cNvPr id="14" name="Inhaltsplatzhalter 13">
            <a:extLst>
              <a:ext uri="{FF2B5EF4-FFF2-40B4-BE49-F238E27FC236}">
                <a16:creationId xmlns:a16="http://schemas.microsoft.com/office/drawing/2014/main" id="{F2247231-2CC4-1F4F-82A3-BC357C9B0871}"/>
              </a:ext>
            </a:extLst>
          </p:cNvPr>
          <p:cNvPicPr>
            <a:picLocks noGrp="1" noChangeAspect="1"/>
          </p:cNvPicPr>
          <p:nvPr>
            <p:ph sz="half" idx="31"/>
          </p:nvPr>
        </p:nvPicPr>
        <p:blipFill>
          <a:blip r:embed="rId3"/>
          <a:stretch>
            <a:fillRect/>
          </a:stretch>
        </p:blipFill>
        <p:spPr>
          <a:xfrm>
            <a:off x="5141008" y="57020"/>
            <a:ext cx="6639225" cy="3271098"/>
          </a:xfrm>
        </p:spPr>
      </p:pic>
      <p:pic>
        <p:nvPicPr>
          <p:cNvPr id="18" name="Inhaltsplatzhalter 17">
            <a:extLst>
              <a:ext uri="{FF2B5EF4-FFF2-40B4-BE49-F238E27FC236}">
                <a16:creationId xmlns:a16="http://schemas.microsoft.com/office/drawing/2014/main" id="{A0E0FE97-1023-4949-9889-941881EC0303}"/>
              </a:ext>
            </a:extLst>
          </p:cNvPr>
          <p:cNvPicPr>
            <a:picLocks noGrp="1" noChangeAspect="1"/>
          </p:cNvPicPr>
          <p:nvPr>
            <p:ph sz="half" idx="33"/>
          </p:nvPr>
        </p:nvPicPr>
        <p:blipFill rotWithShape="1">
          <a:blip r:embed="rId4"/>
          <a:srcRect l="3295" r="44610"/>
          <a:stretch/>
        </p:blipFill>
        <p:spPr>
          <a:xfrm>
            <a:off x="8020686" y="2584739"/>
            <a:ext cx="3968885" cy="3743585"/>
          </a:xfrm>
        </p:spPr>
      </p:pic>
    </p:spTree>
    <p:extLst>
      <p:ext uri="{BB962C8B-B14F-4D97-AF65-F5344CB8AC3E}">
        <p14:creationId xmlns:p14="http://schemas.microsoft.com/office/powerpoint/2010/main" val="307458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23.11.2021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22</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396000" y="1750638"/>
            <a:ext cx="3886151" cy="3538186"/>
          </a:xfrm>
        </p:spPr>
        <p:txBody>
          <a:bodyPr/>
          <a:lstStyle/>
          <a:p>
            <a:r>
              <a:rPr lang="de-DE" sz="2000" dirty="0"/>
              <a:t>…den Quellcode finden Sie hier:</a:t>
            </a:r>
            <a:br>
              <a:rPr lang="de-DE" sz="2000" dirty="0"/>
            </a:br>
            <a:endParaRPr lang="de-DE" sz="2000" dirty="0"/>
          </a:p>
          <a:p>
            <a:r>
              <a:rPr lang="de-DE" sz="2000" dirty="0">
                <a:hlinkClick r:id="rId2"/>
              </a:rPr>
              <a:t>https://github.com/wolffj1995/</a:t>
            </a:r>
            <a:br>
              <a:rPr lang="de-DE" sz="2000" dirty="0">
                <a:hlinkClick r:id="rId2"/>
              </a:rPr>
            </a:br>
            <a:r>
              <a:rPr lang="de-DE" sz="2000" dirty="0">
                <a:hlinkClick r:id="rId2"/>
              </a:rPr>
              <a:t>RingvorlesungHSZG</a:t>
            </a:r>
            <a:endParaRPr lang="de-DE" sz="2000" dirty="0"/>
          </a:p>
          <a:p>
            <a:endParaRPr lang="de-DE" sz="2000" dirty="0"/>
          </a:p>
          <a:p>
            <a:endParaRPr lang="de-DE" sz="2000" dirty="0"/>
          </a:p>
          <a:p>
            <a:r>
              <a:rPr lang="de-DE" sz="2000" dirty="0"/>
              <a:t>…und mehr Code finden Sie hier:</a:t>
            </a:r>
            <a:br>
              <a:rPr lang="de-DE" sz="2000" dirty="0"/>
            </a:br>
            <a:endParaRPr lang="de-DE" sz="2000" dirty="0"/>
          </a:p>
          <a:p>
            <a:r>
              <a:rPr lang="de-DE" sz="2000" dirty="0">
                <a:hlinkClick r:id="rId3"/>
              </a:rPr>
              <a:t>https://github.com/wolffj1995/</a:t>
            </a:r>
            <a:br>
              <a:rPr lang="de-DE" sz="2000" dirty="0">
                <a:hlinkClick r:id="rId3"/>
              </a:rPr>
            </a:br>
            <a:r>
              <a:rPr lang="de-DE" sz="2000" dirty="0">
                <a:hlinkClick r:id="rId3"/>
              </a:rPr>
              <a:t>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23.11.2021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23</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9009478" y="309977"/>
            <a:ext cx="2712260" cy="1692000"/>
          </a:xfrm>
          <a:prstGeom prst="star7">
            <a:avLst>
              <a:gd name="adj" fmla="val 25062"/>
              <a:gd name="hf" fmla="val 102572"/>
              <a:gd name="vf" fmla="val 105210"/>
            </a:avLst>
          </a:prstGeom>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23.11.2021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24</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92845" y="1522294"/>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
        <p:nvSpPr>
          <p:cNvPr id="16" name="Stern mit 7 Zacken 15">
            <a:extLst>
              <a:ext uri="{FF2B5EF4-FFF2-40B4-BE49-F238E27FC236}">
                <a16:creationId xmlns:a16="http://schemas.microsoft.com/office/drawing/2014/main" id="{6BD4545D-6DE5-D04D-86DD-152BDC82D326}"/>
              </a:ext>
            </a:extLst>
          </p:cNvPr>
          <p:cNvSpPr/>
          <p:nvPr/>
        </p:nvSpPr>
        <p:spPr>
          <a:xfrm>
            <a:off x="8725064" y="1668279"/>
            <a:ext cx="2712260" cy="1692000"/>
          </a:xfrm>
          <a:prstGeom prst="star7">
            <a:avLst>
              <a:gd name="adj" fmla="val 25062"/>
              <a:gd name="hf" fmla="val 102572"/>
              <a:gd name="vf" fmla="val 105210"/>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a:t>Einleitung</a:t>
            </a:r>
          </a:p>
        </p:txBody>
      </p:sp>
      <p:sp>
        <p:nvSpPr>
          <p:cNvPr id="6" name="Textplatzhalter 5">
            <a:extLst>
              <a:ext uri="{FF2B5EF4-FFF2-40B4-BE49-F238E27FC236}">
                <a16:creationId xmlns:a16="http://schemas.microsoft.com/office/drawing/2014/main" id="{582EE386-F954-054F-8865-BCD28A037B09}"/>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7" name="Textplatzhalter 6">
            <a:extLst>
              <a:ext uri="{FF2B5EF4-FFF2-40B4-BE49-F238E27FC236}">
                <a16:creationId xmlns:a16="http://schemas.microsoft.com/office/drawing/2014/main" id="{F516004F-9DF1-CF4A-BD4F-FEE8EA46BE54}"/>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advTm="727">
        <p:fade/>
      </p:transition>
    </mc:Choice>
    <mc:Fallback xmlns="">
      <p:transition spd="med" advTm="72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Decision Optimization GmbH</a:t>
            </a:r>
          </a:p>
          <a:p>
            <a:pPr lvl="2">
              <a:buFont typeface="Wingdings" panose="05000000000000000000" pitchFamily="2" charset="2"/>
              <a:buChar char="v"/>
            </a:pPr>
            <a:r>
              <a:rPr lang="de-DE" dirty="0"/>
              <a:t>Werkstudentische Entwicklungsarbeit an einer Big Data Anwendung zur Auswertung von Nutzerverhalten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Entwicklungsgesellschaft Niederschlesische Oberlausitz mbH</a:t>
            </a:r>
          </a:p>
          <a:p>
            <a:pPr lvl="2">
              <a:buFont typeface="Wingdings" panose="05000000000000000000" pitchFamily="2" charset="2"/>
              <a:buChar char="v"/>
            </a:pPr>
            <a:r>
              <a:rPr lang="de-DE" dirty="0"/>
              <a:t>Werkstudentische Entwicklungsarbeit an mehreren Applikationen des öffentlichen Dienstes</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Tallence AG – Junior Software Developer </a:t>
            </a:r>
          </a:p>
          <a:p>
            <a:pPr lvl="2">
              <a:buFont typeface="Wingdings" panose="05000000000000000000" pitchFamily="2" charset="2"/>
              <a:buChar char="v"/>
            </a:pPr>
            <a:r>
              <a:rPr lang="de-DE" dirty="0"/>
              <a:t>Erweiterung der Authentifizierungsplattform und Self-Care-Userinformation-Plattform für ein Telekommunikationsunternehmen</a:t>
            </a:r>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23.11.2021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xmlns:p14="http://schemas.microsoft.com/office/powerpoint/2010/main">
    <mc:Choice Requires="p14">
      <p:transition spd="med" p14:dur="700" advTm="87120">
        <p:fade/>
      </p:transition>
    </mc:Choice>
    <mc:Fallback xmlns="">
      <p:transition spd="med" advTm="8712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5DC2E24-CD7C-0A4F-8481-8273F861B384}"/>
              </a:ext>
            </a:extLst>
          </p:cNvPr>
          <p:cNvSpPr>
            <a:spLocks noGrp="1"/>
          </p:cNvSpPr>
          <p:nvPr>
            <p:ph sz="half" idx="1"/>
          </p:nvPr>
        </p:nvSpPr>
        <p:spPr/>
        <p:txBody>
          <a:bodyPr/>
          <a:lstStyle/>
          <a:p>
            <a:pPr marL="285750" indent="-285750">
              <a:buFont typeface="Wingdings" panose="05000000000000000000" pitchFamily="2" charset="2"/>
              <a:buChar char="v"/>
            </a:pPr>
            <a:r>
              <a:rPr lang="de-DE" dirty="0"/>
              <a:t>Anforderungen sind Bestandteil von Systemtests</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Lesbare Systemtests bieten fachlichen Überblick über Use Cases der Software</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Fachseite ist in der Lage, Anforderungen in Form von Test-Szenarien zur Verfügung zu stellen</a:t>
            </a:r>
          </a:p>
        </p:txBody>
      </p:sp>
      <p:pic>
        <p:nvPicPr>
          <p:cNvPr id="14338" name="Picture 2">
            <a:extLst>
              <a:ext uri="{FF2B5EF4-FFF2-40B4-BE49-F238E27FC236}">
                <a16:creationId xmlns:a16="http://schemas.microsoft.com/office/drawing/2014/main" id="{71780778-9874-9945-BC66-118C623E1E51}"/>
              </a:ext>
            </a:extLst>
          </p:cNvPr>
          <p:cNvPicPr>
            <a:picLocks noGrp="1" noChangeAspect="1" noChangeArrowheads="1"/>
          </p:cNvPicPr>
          <p:nvPr>
            <p:ph sz="half" idx="15"/>
          </p:nvPr>
        </p:nvPicPr>
        <p:blipFill>
          <a:blip r:embed="rId2"/>
          <a:stretch/>
        </p:blipFill>
        <p:spPr bwMode="auto">
          <a:xfrm>
            <a:off x="6634616" y="2117394"/>
            <a:ext cx="5158982" cy="2623211"/>
          </a:xfrm>
          <a:prstGeom prst="rect">
            <a:avLst/>
          </a:prstGeom>
          <a:noFill/>
          <a:extLst>
            <a:ext uri="{909E8E84-426E-40DD-AFC4-6F175D3DCCD1}">
              <a14:hiddenFill xmlns:a14="http://schemas.microsoft.com/office/drawing/2010/main">
                <a:solidFill>
                  <a:srgbClr val="FFFFFF"/>
                </a:solidFill>
              </a14:hiddenFill>
            </a:ext>
          </a:extLst>
        </p:spPr>
      </p:pic>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21"/>
          </p:nvPr>
        </p:nvSpPr>
        <p:spPr/>
        <p:txBody>
          <a:bodyPr/>
          <a:lstStyle/>
          <a:p>
            <a:fld id="{70EF8492-ADB9-4EBE-9A60-E55C77C98726}" type="datetime1">
              <a:rPr lang="de-DE" noProof="0" smtClean="0"/>
              <a:t>23.11.2021</a:t>
            </a:fld>
            <a:endParaRPr lang="de-DE" noProof="0" dirty="0"/>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22"/>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23"/>
          </p:nvPr>
        </p:nvSpPr>
        <p:spPr/>
        <p:txBody>
          <a:bodyPr/>
          <a:lstStyle/>
          <a:p>
            <a:fld id="{02CEFE82-39F2-4F47-8A0C-D5AB3496FA5C}" type="slidenum">
              <a:rPr lang="de-DE" noProof="0" smtClean="0"/>
              <a:t>5</a:t>
            </a:fld>
            <a:endParaRPr lang="de-DE" noProof="0" dirty="0"/>
          </a:p>
        </p:txBody>
      </p:sp>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p:txBody>
          <a:bodyPr/>
          <a:lstStyle/>
          <a:p>
            <a:r>
              <a:rPr lang="de-DE" dirty="0"/>
              <a:t>Warum Behavior-Driven-Development? </a:t>
            </a:r>
          </a:p>
        </p:txBody>
      </p:sp>
    </p:spTree>
    <p:extLst>
      <p:ext uri="{BB962C8B-B14F-4D97-AF65-F5344CB8AC3E}">
        <p14:creationId xmlns:p14="http://schemas.microsoft.com/office/powerpoint/2010/main" val="921484512"/>
      </p:ext>
    </p:extLst>
  </p:cSld>
  <p:clrMapOvr>
    <a:masterClrMapping/>
  </p:clrMapOvr>
  <mc:AlternateContent xmlns:mc="http://schemas.openxmlformats.org/markup-compatibility/2006" xmlns:p14="http://schemas.microsoft.com/office/powerpoint/2010/main">
    <mc:Choice Requires="p14">
      <p:transition spd="med" p14:dur="700" advTm="70349">
        <p:fade/>
      </p:transition>
    </mc:Choice>
    <mc:Fallback xmlns="">
      <p:transition spd="med" advTm="7034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4064226"/>
            <a:ext cx="10079999" cy="528794"/>
          </a:xfrm>
        </p:spPr>
        <p:txBody>
          <a:bodyPr/>
          <a:lstStyle/>
          <a:p>
            <a:r>
              <a:rPr lang="de-DE" dirty="0" err="1"/>
              <a:t>Behavior</a:t>
            </a:r>
            <a:r>
              <a:rPr lang="de-DE" dirty="0"/>
              <a:t>-Driven-Development</a:t>
            </a:r>
          </a:p>
        </p:txBody>
      </p:sp>
      <p:sp>
        <p:nvSpPr>
          <p:cNvPr id="6" name="Textplatzhalter 5">
            <a:extLst>
              <a:ext uri="{FF2B5EF4-FFF2-40B4-BE49-F238E27FC236}">
                <a16:creationId xmlns:a16="http://schemas.microsoft.com/office/drawing/2014/main" id="{7D514015-80BF-7545-B75E-9D3FFFDC01B6}"/>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7" name="Textplatzhalter 6">
            <a:extLst>
              <a:ext uri="{FF2B5EF4-FFF2-40B4-BE49-F238E27FC236}">
                <a16:creationId xmlns:a16="http://schemas.microsoft.com/office/drawing/2014/main" id="{E8BC4A84-4AA6-E245-B73D-AA55885152D7}"/>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advTm="690">
        <p:fade/>
      </p:transition>
    </mc:Choice>
    <mc:Fallback xmlns="">
      <p:transition spd="med" advTm="69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a:xfrm>
            <a:off x="326003" y="1476000"/>
            <a:ext cx="4309813" cy="4140000"/>
          </a:xfrm>
        </p:spPr>
        <p:txBody>
          <a:bodyPr/>
          <a:lstStyle/>
          <a:p>
            <a:r>
              <a:rPr lang="de-DE" dirty="0"/>
              <a:t>BDD bildet hauptsächlich Systemtests ab. Jedoch können die Systemtests auch integrative Tests beinhalten.</a:t>
            </a:r>
          </a:p>
          <a:p>
            <a:endParaRPr lang="de-DE" dirty="0"/>
          </a:p>
          <a:p>
            <a:r>
              <a:rPr lang="de-DE" dirty="0"/>
              <a:t>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905955" y="1621767"/>
            <a:ext cx="6790554"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Behavior-Driven-Development / Jonas Wolff / © Tallence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23.11.2021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635816" y="2583000"/>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xmlns:p14="http://schemas.microsoft.com/office/powerpoint/2010/main">
    <mc:Choice Requires="p14">
      <p:transition spd="med" p14:dur="700" advTm="109000">
        <p:fade/>
      </p:transition>
    </mc:Choice>
    <mc:Fallback xmlns="">
      <p:transition spd="med" advTm="109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a:t>
            </a:r>
            <a:r>
              <a:rPr lang="en-US" b="1" i="1" dirty="0"/>
              <a:t>TDD</a:t>
            </a:r>
            <a:r>
              <a:rPr lang="en-US" i="1" dirty="0"/>
              <a:t> you write a test that will only satisfy you as a developer and the code you write.</a:t>
            </a:r>
          </a:p>
          <a:p>
            <a:r>
              <a:rPr lang="en-US" i="1" dirty="0"/>
              <a:t>In </a:t>
            </a:r>
            <a:r>
              <a:rPr lang="en-US" b="1" i="1" dirty="0"/>
              <a:t>BDD</a:t>
            </a:r>
            <a:r>
              <a:rPr lang="en-US" i="1" dirty="0"/>
              <a:t> a test is written that can satisfy both the developer and customer.”</a:t>
            </a:r>
          </a:p>
          <a:p>
            <a:r>
              <a:rPr lang="en-US" sz="900" i="1" dirty="0"/>
              <a:t>https://blog.testlodge.com/tdd-vs-bdd/</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23.11.2021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Testflow</a:t>
            </a: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xmlns:p14="http://schemas.microsoft.com/office/powerpoint/2010/main">
    <mc:Choice Requires="p14">
      <p:transition spd="med" p14:dur="700" advTm="47535">
        <p:fade/>
      </p:transition>
    </mc:Choice>
    <mc:Fallback xmlns="">
      <p:transition spd="med" advTm="4753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lnSpc>
                <a:spcPct val="150000"/>
              </a:lnSpc>
              <a:buFont typeface="Wingdings" panose="05000000000000000000" pitchFamily="2" charset="2"/>
              <a:buChar char="v"/>
            </a:pPr>
            <a:r>
              <a:rPr lang="de-DE" dirty="0"/>
              <a:t>Bei BDD werden während der Anforderungsanalyse die Aufgaben, Ziele und Ergebnisse der Software in einer bestimmten Textform festgehalten, die später als automatisierte Tests ausgeführt werden.</a:t>
            </a:r>
            <a:endParaRPr lang="de-DE" b="1" dirty="0"/>
          </a:p>
          <a:p>
            <a:pPr lvl="1">
              <a:lnSpc>
                <a:spcPct val="150000"/>
              </a:lnSpc>
              <a:buFont typeface="Wingdings" panose="05000000000000000000" pitchFamily="2" charset="2"/>
              <a:buChar char="v"/>
            </a:pPr>
            <a:r>
              <a:rPr lang="de-DE" b="1" dirty="0"/>
              <a:t>Ubiquitous Language (DDD)</a:t>
            </a:r>
            <a:r>
              <a:rPr lang="de-DE" dirty="0"/>
              <a:t> – Gemeinsame Sprache zwischen Stakeholdern</a:t>
            </a:r>
          </a:p>
          <a:p>
            <a:pPr lvl="1">
              <a:lnSpc>
                <a:spcPct val="150000"/>
              </a:lnSpc>
              <a:buFont typeface="Wingdings" panose="05000000000000000000" pitchFamily="2" charset="2"/>
              <a:buChar char="v"/>
            </a:pPr>
            <a:r>
              <a:rPr lang="de-DE" dirty="0"/>
              <a:t>Stärkt Zusammenarbeit von Qualitätsmanagement - Business Analyse – Entwicklung</a:t>
            </a:r>
          </a:p>
          <a:p>
            <a:pPr lvl="1">
              <a:lnSpc>
                <a:spcPct val="150000"/>
              </a:lnSpc>
              <a:buFont typeface="Wingdings" panose="05000000000000000000" pitchFamily="2" charset="2"/>
              <a:buChar char="v"/>
            </a:pPr>
            <a:r>
              <a:rPr lang="de-DE" b="1" dirty="0"/>
              <a:t>Wichtig</a:t>
            </a:r>
            <a:r>
              <a:rPr lang="de-DE" dirty="0"/>
              <a:t>: </a:t>
            </a:r>
          </a:p>
          <a:p>
            <a:pPr lvl="2">
              <a:lnSpc>
                <a:spcPct val="150000"/>
              </a:lnSpc>
              <a:buFont typeface="Wingdings" panose="05000000000000000000" pitchFamily="2" charset="2"/>
              <a:buChar char="v"/>
            </a:pPr>
            <a:r>
              <a:rPr lang="de-DE" dirty="0"/>
              <a:t>Die fachlichen Stakeholder verstehen die Tests durch die textuelle Beschreibung</a:t>
            </a:r>
          </a:p>
          <a:p>
            <a:pPr lvl="2">
              <a:lnSpc>
                <a:spcPct val="150000"/>
              </a:lnSpc>
              <a:buFont typeface="Wingdings" panose="05000000000000000000" pitchFamily="2" charset="2"/>
              <a:buChar char="v"/>
            </a:pPr>
            <a:r>
              <a:rPr lang="de-DE" dirty="0"/>
              <a:t>Die Testfälle beschreiben das erwartete Verhalten </a:t>
            </a:r>
            <a:r>
              <a:rPr lang="de-DE" b="1" dirty="0"/>
              <a:t>VOLLSTÄNDIG</a:t>
            </a:r>
          </a:p>
          <a:p>
            <a:pPr lvl="1">
              <a:lnSpc>
                <a:spcPct val="150000"/>
              </a:lnSpc>
              <a:buFont typeface="Wingdings" panose="05000000000000000000" pitchFamily="2" charset="2"/>
              <a:buChar char="v"/>
            </a:pPr>
            <a:endParaRPr lang="de-DE" dirty="0"/>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BDD - Behavior-Driven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xmlns:p14="http://schemas.microsoft.com/office/powerpoint/2010/main">
    <mc:Choice Requires="p14">
      <p:transition spd="med" p14:dur="700" advTm="69217">
        <p:fade/>
      </p:transition>
    </mc:Choice>
    <mc:Fallback xmlns="">
      <p:transition spd="med" advTm="69217">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444DC8-80EA-4AA7-9700-6EB1BD1D6F8A}">
  <ds:schemaRefs>
    <ds:schemaRef ds:uri="http://schemas.microsoft.com/sharepoint/v3/contenttype/forms"/>
  </ds:schemaRefs>
</ds:datastoreItem>
</file>

<file path=customXml/itemProps2.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1834</Words>
  <Application>Microsoft Office PowerPoint</Application>
  <PresentationFormat>Benutzerdefiniert</PresentationFormat>
  <Paragraphs>347</Paragraphs>
  <Slides>25</Slides>
  <Notes>6</Notes>
  <HiddenSlides>1</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3</vt:i4>
      </vt:variant>
      <vt:variant>
        <vt:lpstr>Folientitel</vt:lpstr>
      </vt:variant>
      <vt:variant>
        <vt:i4>25</vt:i4>
      </vt:variant>
    </vt:vector>
  </HeadingPairs>
  <TitlesOfParts>
    <vt:vector size="33" baseType="lpstr">
      <vt:lpstr>Aharoni</vt:lpstr>
      <vt:lpstr>Arial</vt:lpstr>
      <vt:lpstr>Cascadia Code</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Behavior-Driven-Development? </vt:lpstr>
      <vt:lpstr>Behavior-Driven-Development</vt:lpstr>
      <vt:lpstr>BDD in der Testpyramide</vt:lpstr>
      <vt:lpstr>BDD erweitert TDD</vt:lpstr>
      <vt:lpstr>BDD - Behavior-Driven Development </vt:lpstr>
      <vt:lpstr>Scenarios </vt:lpstr>
      <vt:lpstr>Funktionsweise von BDD-Frameworks</vt:lpstr>
      <vt:lpstr>Frameworks – BDD-WebApp</vt:lpstr>
      <vt:lpstr>Frameworks – JBehave / Cucumber</vt:lpstr>
      <vt:lpstr>Frameworks - Selenium</vt:lpstr>
      <vt:lpstr>Frameworks</vt:lpstr>
      <vt:lpstr>Workflow</vt:lpstr>
      <vt:lpstr>Hinweise zur Verwendung BDD-Frameworks</vt:lpstr>
      <vt:lpstr>Composite Steps</vt:lpstr>
      <vt:lpstr>BDD-Frameworks</vt:lpstr>
      <vt:lpstr>JBehave vs. Cucumber</vt:lpstr>
      <vt:lpstr>Cucumber Studio</vt:lpstr>
      <vt:lpstr>Demo</vt:lpstr>
      <vt:lpstr>Vielen Dank für Ihre Aufmerksamkeit!</vt:lpstr>
      <vt:lpstr>Kontakt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Dániel Sulyok</cp:lastModifiedBy>
  <cp:revision>101</cp:revision>
  <cp:lastPrinted>2019-07-10T22:14:01Z</cp:lastPrinted>
  <dcterms:created xsi:type="dcterms:W3CDTF">2019-03-07T12:50:16Z</dcterms:created>
  <dcterms:modified xsi:type="dcterms:W3CDTF">2021-11-23T08:31:41Z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